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60" r:id="rId2"/>
    <p:sldId id="257" r:id="rId3"/>
    <p:sldId id="262" r:id="rId4"/>
    <p:sldId id="272" r:id="rId5"/>
    <p:sldId id="273" r:id="rId6"/>
    <p:sldId id="269" r:id="rId7"/>
    <p:sldId id="268" r:id="rId8"/>
    <p:sldId id="270" r:id="rId9"/>
    <p:sldId id="275" r:id="rId10"/>
    <p:sldId id="280" r:id="rId11"/>
    <p:sldId id="288" r:id="rId12"/>
    <p:sldId id="289" r:id="rId13"/>
    <p:sldId id="290" r:id="rId14"/>
    <p:sldId id="291" r:id="rId15"/>
    <p:sldId id="276" r:id="rId16"/>
    <p:sldId id="281" r:id="rId17"/>
    <p:sldId id="282" r:id="rId18"/>
    <p:sldId id="277" r:id="rId19"/>
    <p:sldId id="287" r:id="rId20"/>
    <p:sldId id="283" r:id="rId21"/>
    <p:sldId id="278" r:id="rId22"/>
    <p:sldId id="284" r:id="rId23"/>
    <p:sldId id="285" r:id="rId24"/>
    <p:sldId id="286" r:id="rId25"/>
    <p:sldId id="292" r:id="rId26"/>
    <p:sldId id="294" r:id="rId27"/>
    <p:sldId id="293" r:id="rId28"/>
    <p:sldId id="264" r:id="rId29"/>
    <p:sldId id="25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7235"/>
    <a:srgbClr val="2E7996"/>
    <a:srgbClr val="E6E6E6"/>
    <a:srgbClr val="E4E5E7"/>
    <a:srgbClr val="647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58" d="100"/>
          <a:sy n="58" d="100"/>
        </p:scale>
        <p:origin x="11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517AE-374D-41B4-9435-B0344D183F77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030E9-7DA9-401C-9253-68C648685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79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3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6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22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14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259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44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40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89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92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55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259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5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11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8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99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17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2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7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72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3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54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798"/>
            <a:ext cx="4205892" cy="36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8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0504" y="3825240"/>
            <a:ext cx="3493496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3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4205892" cy="36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61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1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3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75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0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"/>
            <a:ext cx="9144000" cy="899390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"/>
            <a:ext cx="518160" cy="44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0027"/>
            <a:ext cx="8286750" cy="574674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en-US" altLang="en-US" sz="3200" b="1" kern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39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9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4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5EE64-BFFC-4161-82ED-F2B6DF28D5FE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A2D0B-2011-4668-8521-1A0EB0F78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/>
        </p:nvSpPr>
        <p:spPr>
          <a:xfrm>
            <a:off x="3235568" y="1447293"/>
            <a:ext cx="625133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60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en-US" sz="60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텍스트</a:t>
            </a:r>
            <a:r>
              <a:rPr lang="ko-KR" altLang="en-US" sz="6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6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마이닝</a:t>
            </a:r>
            <a:r>
              <a:rPr lang="en-US" altLang="ko-KR" sz="6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’</a:t>
            </a:r>
            <a:r>
              <a:rPr lang="ko-KR" altLang="en-US" sz="6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을 </a:t>
            </a:r>
            <a:endParaRPr lang="en-US" altLang="ko-KR" sz="6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ko-KR" altLang="en-US" sz="6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활용한 </a:t>
            </a:r>
            <a:r>
              <a:rPr lang="en-US" altLang="ko-KR" sz="6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en-US" sz="6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금리예측</a:t>
            </a:r>
            <a:r>
              <a:rPr lang="en-US" altLang="ko-KR" sz="6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’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44140" y="3049524"/>
            <a:ext cx="649986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07181" y="6049107"/>
            <a:ext cx="453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이거 끝나고 춤 한번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추조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김광희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황호영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강다영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 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우지원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최하은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2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575" t="18870" r="34781" b="21670"/>
          <a:stretch/>
        </p:blipFill>
        <p:spPr>
          <a:xfrm>
            <a:off x="208078" y="2131828"/>
            <a:ext cx="8707321" cy="47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507" t="11384" r="6890" b="24401"/>
          <a:stretch/>
        </p:blipFill>
        <p:spPr>
          <a:xfrm>
            <a:off x="208079" y="2071133"/>
            <a:ext cx="8707321" cy="4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055" t="10431" r="25522" b="8557"/>
          <a:stretch/>
        </p:blipFill>
        <p:spPr>
          <a:xfrm>
            <a:off x="208079" y="2060603"/>
            <a:ext cx="8707321" cy="46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22" t="13495" r="19179" b="10521"/>
          <a:stretch/>
        </p:blipFill>
        <p:spPr>
          <a:xfrm>
            <a:off x="208078" y="2080591"/>
            <a:ext cx="8707321" cy="4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313" t="10347" r="16343" b="6960"/>
          <a:stretch/>
        </p:blipFill>
        <p:spPr>
          <a:xfrm>
            <a:off x="208079" y="2223642"/>
            <a:ext cx="8707321" cy="45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63086" y="2987943"/>
            <a:ext cx="2754337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의사록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61171" y="3284664"/>
            <a:ext cx="2756252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한국은행 금융통화위원회 의사록 섹션 </a:t>
            </a:r>
            <a:r>
              <a:rPr lang="en-US" altLang="ko-KR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2,3 </a:t>
            </a: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763085" y="5480543"/>
            <a:ext cx="2754337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00788" y="1488573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859709"/>
            <a:ext cx="5417602" cy="513294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금융통화위원회 의사록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0784" y="3498575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2005.07-2020.11 145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9" y="2987944"/>
            <a:ext cx="3550918" cy="24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의사록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854" t="16805" r="37760" b="25714"/>
          <a:stretch/>
        </p:blipFill>
        <p:spPr>
          <a:xfrm>
            <a:off x="208079" y="2087227"/>
            <a:ext cx="8707321" cy="45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의사록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313" t="22757" r="48731" b="22038"/>
          <a:stretch/>
        </p:blipFill>
        <p:spPr>
          <a:xfrm>
            <a:off x="208078" y="2146853"/>
            <a:ext cx="8707321" cy="4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63086" y="2987943"/>
            <a:ext cx="2754337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콜금리</a:t>
            </a:r>
            <a:r>
              <a:rPr lang="en-US" altLang="ko-KR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기준금리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763085" y="5480543"/>
            <a:ext cx="2754337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00788" y="1488573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859709"/>
            <a:ext cx="5417602" cy="513294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콜금리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기준금리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0784" y="3498575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기준금리 </a:t>
            </a:r>
            <a:endParaRPr lang="en-US" altLang="ko-KR" dirty="0"/>
          </a:p>
          <a:p>
            <a:r>
              <a:rPr lang="en-US" altLang="ko-KR" dirty="0" smtClean="0"/>
              <a:t> 2005.01-2020.12 5,659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49" y="3354879"/>
            <a:ext cx="2962907" cy="2027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0784" y="4436538"/>
            <a:ext cx="258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콜금리 </a:t>
            </a:r>
            <a:endParaRPr lang="en-US" altLang="ko-KR" dirty="0"/>
          </a:p>
          <a:p>
            <a:r>
              <a:rPr lang="en-US" altLang="ko-KR" dirty="0" smtClean="0"/>
              <a:t>2005.01-2020.12 2,829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59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4" t="13422" r="32612" b="32719"/>
          <a:stretch/>
        </p:blipFill>
        <p:spPr>
          <a:xfrm>
            <a:off x="208079" y="2080591"/>
            <a:ext cx="8786092" cy="43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255583" y="977640"/>
            <a:ext cx="1025922" cy="61555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목차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Rectangle 10"/>
          <p:cNvSpPr>
            <a:spLocks noGrp="1" noChangeArrowheads="1"/>
          </p:cNvSpPr>
          <p:nvPr/>
        </p:nvSpPr>
        <p:spPr>
          <a:xfrm>
            <a:off x="964285" y="2151734"/>
            <a:ext cx="2861361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 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</a:t>
            </a:r>
            <a:r>
              <a:rPr lang="ko-KR" altLang="en-US" sz="2800" b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  <a:cs typeface="+mn-cs"/>
              </a:rPr>
              <a:t>프로젝트 목적</a:t>
            </a:r>
            <a:endParaRPr lang="en-US" altLang="ko-KR" sz="28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  <a:cs typeface="Arial" panose="020B0604020202020204" pitchFamily="34" charset="0"/>
            </a:endParaRPr>
          </a:p>
        </p:txBody>
      </p:sp>
      <p:sp>
        <p:nvSpPr>
          <p:cNvPr id="27" name="Rectangle 10"/>
          <p:cNvSpPr>
            <a:spLocks noGrp="1" noChangeArrowheads="1"/>
          </p:cNvSpPr>
          <p:nvPr/>
        </p:nvSpPr>
        <p:spPr>
          <a:xfrm>
            <a:off x="964285" y="3144351"/>
            <a:ext cx="2053447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   </a:t>
            </a:r>
            <a:r>
              <a:rPr lang="ko-KR" altLang="en-US" sz="2800" b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접근방법</a:t>
            </a:r>
            <a:endParaRPr lang="en-US" altLang="ko-KR" sz="28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-3126045" y="1653854"/>
            <a:ext cx="616458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/>
          <p:cNvSpPr>
            <a:spLocks noGrp="1" noChangeArrowheads="1"/>
          </p:cNvSpPr>
          <p:nvPr/>
        </p:nvSpPr>
        <p:spPr>
          <a:xfrm>
            <a:off x="964285" y="3868625"/>
            <a:ext cx="2170466" cy="3077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2-1)   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 수집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</a:t>
            </a:r>
            <a:endParaRPr lang="en-US" altLang="ko-KR" sz="20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/>
        </p:nvSpPr>
        <p:spPr>
          <a:xfrm>
            <a:off x="964285" y="5106226"/>
            <a:ext cx="2053447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ko-KR" altLang="en-US" sz="2800" b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분석결과</a:t>
            </a:r>
            <a:endParaRPr lang="en-US" altLang="ko-KR" sz="28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/>
        </p:nvSpPr>
        <p:spPr>
          <a:xfrm>
            <a:off x="964285" y="4166516"/>
            <a:ext cx="2298706" cy="3077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2-2)   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전처리</a:t>
            </a:r>
            <a:endParaRPr lang="en-US" altLang="ko-KR" sz="20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/>
        </p:nvSpPr>
        <p:spPr>
          <a:xfrm>
            <a:off x="964285" y="4474293"/>
            <a:ext cx="2042226" cy="3077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2-3)   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분석</a:t>
            </a:r>
            <a:endParaRPr lang="en-US" altLang="ko-KR" sz="20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079" y="1430569"/>
            <a:ext cx="4403677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금리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520" t="29897" r="42512" b="30712"/>
          <a:stretch/>
        </p:blipFill>
        <p:spPr>
          <a:xfrm>
            <a:off x="208079" y="2093843"/>
            <a:ext cx="8591597" cy="43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2-2) </a:t>
            </a:r>
            <a:r>
              <a:rPr lang="ko-KR" altLang="en-US" dirty="0"/>
              <a:t>텍스트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5" y="2058210"/>
            <a:ext cx="8359864" cy="45016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2555" y="1691274"/>
            <a:ext cx="8359864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 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5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2-2) </a:t>
            </a:r>
            <a:r>
              <a:rPr lang="ko-KR" altLang="en-US" dirty="0"/>
              <a:t>텍스트 전처리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2555" y="1691274"/>
            <a:ext cx="8359864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채권분석리포트 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4" y="2058210"/>
            <a:ext cx="8359865" cy="45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2-2) </a:t>
            </a:r>
            <a:r>
              <a:rPr lang="ko-KR" altLang="en-US" dirty="0"/>
              <a:t>텍스트 전처리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2555" y="1691274"/>
            <a:ext cx="8359864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의사록 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"/>
          <a:stretch/>
        </p:blipFill>
        <p:spPr>
          <a:xfrm>
            <a:off x="312556" y="2058210"/>
            <a:ext cx="8359864" cy="45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2-2) </a:t>
            </a:r>
            <a:r>
              <a:rPr lang="ko-KR" altLang="en-US" dirty="0"/>
              <a:t>텍스트 전처리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2555" y="1691274"/>
            <a:ext cx="8359864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/>
        </p:blipFill>
        <p:spPr>
          <a:xfrm>
            <a:off x="204280" y="2058210"/>
            <a:ext cx="8468139" cy="45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9362" y="100494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E799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01436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73584" y="419411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4784" y="1452769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사전구축</a:t>
            </a:r>
            <a:endParaRPr lang="ko-KR" altLang="en-US" sz="28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2-3) </a:t>
            </a:r>
            <a:r>
              <a:rPr lang="ko-KR" altLang="en-US" dirty="0" smtClean="0"/>
              <a:t>텍스트 분석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 r="1511" b="4444"/>
          <a:stretch/>
        </p:blipFill>
        <p:spPr>
          <a:xfrm>
            <a:off x="260336" y="2185612"/>
            <a:ext cx="8496037" cy="42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2-3) </a:t>
            </a:r>
            <a:r>
              <a:rPr lang="ko-KR" altLang="en-US" dirty="0"/>
              <a:t>텍스트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493" t="28872" r="27985" b="56453"/>
          <a:stretch/>
        </p:blipFill>
        <p:spPr>
          <a:xfrm>
            <a:off x="452749" y="2784201"/>
            <a:ext cx="8325135" cy="15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7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9362" y="100494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E799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01436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73584" y="419411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4784" y="1452769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사전구축</a:t>
            </a:r>
            <a:endParaRPr lang="ko-KR" altLang="en-US" sz="28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2-3) </a:t>
            </a:r>
            <a:r>
              <a:rPr lang="ko-KR" altLang="en-US" dirty="0" smtClean="0"/>
              <a:t>텍스트 분석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" t="4480" r="2223" b="10203"/>
          <a:stretch/>
        </p:blipFill>
        <p:spPr>
          <a:xfrm>
            <a:off x="716860" y="2122617"/>
            <a:ext cx="8110329" cy="44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9362" y="1495273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E799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01436" y="1943100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73584" y="4194112"/>
            <a:ext cx="611687" cy="1154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E799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4784" y="194310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사전구축</a:t>
            </a:r>
            <a:endParaRPr lang="ko-KR" altLang="en-US" sz="280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2-3) </a:t>
            </a:r>
            <a:r>
              <a:rPr lang="ko-KR" altLang="en-US" dirty="0" smtClean="0"/>
              <a:t>텍스트 분석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2418" y="2235491"/>
            <a:ext cx="17095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긍정사전</a:t>
            </a:r>
            <a:endParaRPr lang="en-US" altLang="ko-KR" sz="4400" dirty="0" smtClean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96679" y="2759279"/>
            <a:ext cx="1245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부정사전</a:t>
            </a:r>
            <a:endParaRPr lang="ko-KR" altLang="en-US" sz="44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0" y="3634719"/>
            <a:ext cx="5963478" cy="28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3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/>
        </p:nvSpPr>
        <p:spPr>
          <a:xfrm>
            <a:off x="3438097" y="3591346"/>
            <a:ext cx="4219360" cy="11079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hank you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97406" y="4741164"/>
            <a:ext cx="6012354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5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984635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중앙은행의 커뮤니케이션은 </a:t>
            </a:r>
            <a:r>
              <a:rPr lang="en-US" altLang="ko-KR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통화정책</a:t>
            </a:r>
            <a:r>
              <a:rPr lang="en-US" altLang="ko-KR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 결정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5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531165"/>
            <a:ext cx="7316201" cy="1948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중앙은행의 커뮤니케이션은 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절제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표현 多</a:t>
            </a:r>
            <a:endParaRPr lang="en-US" altLang="ko-KR" sz="2585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585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</a:rPr>
              <a:t>&gt;&gt; 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</a:rPr>
              <a:t>커뮤니케이션에 내재된 </a:t>
            </a:r>
            <a:r>
              <a:rPr lang="ko-KR" altLang="en-US" sz="2585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ea typeface="나눔바른고딕" panose="020B0603020101020101" pitchFamily="50" charset="-127"/>
              </a:rPr>
              <a:t>정보 추출 한계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6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목적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2000250"/>
            <a:ext cx="285750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3311" y="5451231"/>
            <a:ext cx="561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마이닝을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통해 기준금리 변동에 대한 설명과 예측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&gt;&gt;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통화정책 진단의 효율성을 높임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9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6052982" y="2374902"/>
            <a:ext cx="2786571" cy="506787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996"/>
          </a:solidFill>
          <a:ln>
            <a:solidFill>
              <a:srgbClr val="2E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 err="1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텍스트분석</a:t>
            </a:r>
            <a:endParaRPr lang="ko-KR" altLang="en-US" b="1" dirty="0">
              <a:ln>
                <a:solidFill>
                  <a:srgbClr val="2E7996">
                    <a:alpha val="0"/>
                  </a:srgbClr>
                </a:solidFill>
              </a:ln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6052982" y="2881690"/>
            <a:ext cx="2786571" cy="1955783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2E7996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구축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어조 분석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157282" y="4087385"/>
            <a:ext cx="426608" cy="580915"/>
            <a:chOff x="8157282" y="4087385"/>
            <a:chExt cx="426608" cy="580915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7" name="Freeform 24"/>
          <p:cNvSpPr>
            <a:spLocks/>
          </p:cNvSpPr>
          <p:nvPr/>
        </p:nvSpPr>
        <p:spPr bwMode="auto">
          <a:xfrm>
            <a:off x="3180182" y="2374901"/>
            <a:ext cx="2786571" cy="50224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텍스트전처리</a:t>
            </a:r>
            <a:endParaRPr lang="ko-KR" altLang="en-US" b="1" dirty="0">
              <a:ln>
                <a:solidFill>
                  <a:srgbClr val="2E7996">
                    <a:alpha val="0"/>
                  </a:srgbClr>
                </a:solidFill>
              </a:ln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3180182" y="2877148"/>
            <a:ext cx="2786571" cy="1960323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eKoNLPy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token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ngram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콜금리 변동 확인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77381" y="4071973"/>
            <a:ext cx="556708" cy="535530"/>
            <a:chOff x="5198253" y="4063181"/>
            <a:chExt cx="556708" cy="535530"/>
          </a:xfrm>
        </p:grpSpPr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198253" y="4063181"/>
              <a:ext cx="373661" cy="388789"/>
            </a:xfrm>
            <a:custGeom>
              <a:avLst/>
              <a:gdLst>
                <a:gd name="T0" fmla="*/ 52 w 104"/>
                <a:gd name="T1" fmla="*/ 0 h 108"/>
                <a:gd name="T2" fmla="*/ 0 w 104"/>
                <a:gd name="T3" fmla="*/ 44 h 108"/>
                <a:gd name="T4" fmla="*/ 25 w 104"/>
                <a:gd name="T5" fmla="*/ 81 h 108"/>
                <a:gd name="T6" fmla="*/ 46 w 104"/>
                <a:gd name="T7" fmla="*/ 108 h 108"/>
                <a:gd name="T8" fmla="*/ 42 w 104"/>
                <a:gd name="T9" fmla="*/ 87 h 108"/>
                <a:gd name="T10" fmla="*/ 52 w 104"/>
                <a:gd name="T11" fmla="*/ 88 h 108"/>
                <a:gd name="T12" fmla="*/ 104 w 104"/>
                <a:gd name="T13" fmla="*/ 44 h 108"/>
                <a:gd name="T14" fmla="*/ 52 w 104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8">
                  <a:moveTo>
                    <a:pt x="52" y="0"/>
                  </a:moveTo>
                  <a:cubicBezTo>
                    <a:pt x="23" y="0"/>
                    <a:pt x="0" y="20"/>
                    <a:pt x="0" y="44"/>
                  </a:cubicBezTo>
                  <a:cubicBezTo>
                    <a:pt x="0" y="60"/>
                    <a:pt x="10" y="74"/>
                    <a:pt x="25" y="81"/>
                  </a:cubicBezTo>
                  <a:cubicBezTo>
                    <a:pt x="25" y="89"/>
                    <a:pt x="27" y="101"/>
                    <a:pt x="46" y="108"/>
                  </a:cubicBezTo>
                  <a:cubicBezTo>
                    <a:pt x="46" y="108"/>
                    <a:pt x="38" y="98"/>
                    <a:pt x="42" y="87"/>
                  </a:cubicBezTo>
                  <a:cubicBezTo>
                    <a:pt x="45" y="87"/>
                    <a:pt x="49" y="88"/>
                    <a:pt x="52" y="88"/>
                  </a:cubicBezTo>
                  <a:cubicBezTo>
                    <a:pt x="81" y="88"/>
                    <a:pt x="104" y="68"/>
                    <a:pt x="104" y="44"/>
                  </a:cubicBezTo>
                  <a:cubicBezTo>
                    <a:pt x="104" y="20"/>
                    <a:pt x="81" y="0"/>
                    <a:pt x="52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5456940" y="4196307"/>
              <a:ext cx="42359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5363146" y="4196307"/>
              <a:ext cx="43872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5266329" y="4196307"/>
              <a:ext cx="46897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431223" y="4264383"/>
              <a:ext cx="323738" cy="334328"/>
            </a:xfrm>
            <a:custGeom>
              <a:avLst/>
              <a:gdLst>
                <a:gd name="T0" fmla="*/ 90 w 90"/>
                <a:gd name="T1" fmla="*/ 38 h 93"/>
                <a:gd name="T2" fmla="*/ 45 w 90"/>
                <a:gd name="T3" fmla="*/ 0 h 93"/>
                <a:gd name="T4" fmla="*/ 0 w 90"/>
                <a:gd name="T5" fmla="*/ 38 h 93"/>
                <a:gd name="T6" fmla="*/ 45 w 90"/>
                <a:gd name="T7" fmla="*/ 76 h 93"/>
                <a:gd name="T8" fmla="*/ 53 w 90"/>
                <a:gd name="T9" fmla="*/ 75 h 93"/>
                <a:gd name="T10" fmla="*/ 50 w 90"/>
                <a:gd name="T11" fmla="*/ 93 h 93"/>
                <a:gd name="T12" fmla="*/ 68 w 90"/>
                <a:gd name="T13" fmla="*/ 70 h 93"/>
                <a:gd name="T14" fmla="*/ 86 w 90"/>
                <a:gd name="T15" fmla="*/ 54 h 93"/>
                <a:gd name="T16" fmla="*/ 86 w 90"/>
                <a:gd name="T17" fmla="*/ 54 h 93"/>
                <a:gd name="T18" fmla="*/ 86 w 90"/>
                <a:gd name="T19" fmla="*/ 54 h 93"/>
                <a:gd name="T20" fmla="*/ 90 w 90"/>
                <a:gd name="T21" fmla="*/ 38 h 93"/>
                <a:gd name="T22" fmla="*/ 18 w 90"/>
                <a:gd name="T23" fmla="*/ 44 h 93"/>
                <a:gd name="T24" fmla="*/ 12 w 90"/>
                <a:gd name="T25" fmla="*/ 38 h 93"/>
                <a:gd name="T26" fmla="*/ 18 w 90"/>
                <a:gd name="T27" fmla="*/ 32 h 93"/>
                <a:gd name="T28" fmla="*/ 25 w 90"/>
                <a:gd name="T29" fmla="*/ 38 h 93"/>
                <a:gd name="T30" fmla="*/ 18 w 90"/>
                <a:gd name="T31" fmla="*/ 44 h 93"/>
                <a:gd name="T32" fmla="*/ 45 w 90"/>
                <a:gd name="T33" fmla="*/ 44 h 93"/>
                <a:gd name="T34" fmla="*/ 39 w 90"/>
                <a:gd name="T35" fmla="*/ 38 h 93"/>
                <a:gd name="T36" fmla="*/ 45 w 90"/>
                <a:gd name="T37" fmla="*/ 32 h 93"/>
                <a:gd name="T38" fmla="*/ 51 w 90"/>
                <a:gd name="T39" fmla="*/ 38 h 93"/>
                <a:gd name="T40" fmla="*/ 45 w 90"/>
                <a:gd name="T41" fmla="*/ 44 h 93"/>
                <a:gd name="T42" fmla="*/ 71 w 90"/>
                <a:gd name="T43" fmla="*/ 44 h 93"/>
                <a:gd name="T44" fmla="*/ 65 w 90"/>
                <a:gd name="T45" fmla="*/ 38 h 93"/>
                <a:gd name="T46" fmla="*/ 71 w 90"/>
                <a:gd name="T47" fmla="*/ 32 h 93"/>
                <a:gd name="T48" fmla="*/ 77 w 90"/>
                <a:gd name="T49" fmla="*/ 38 h 93"/>
                <a:gd name="T50" fmla="*/ 71 w 90"/>
                <a:gd name="T5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3">
                  <a:moveTo>
                    <a:pt x="90" y="38"/>
                  </a:moveTo>
                  <a:cubicBezTo>
                    <a:pt x="90" y="17"/>
                    <a:pt x="70" y="0"/>
                    <a:pt x="45" y="0"/>
                  </a:cubicBezTo>
                  <a:cubicBezTo>
                    <a:pt x="20" y="0"/>
                    <a:pt x="0" y="17"/>
                    <a:pt x="0" y="38"/>
                  </a:cubicBezTo>
                  <a:cubicBezTo>
                    <a:pt x="0" y="59"/>
                    <a:pt x="20" y="76"/>
                    <a:pt x="45" y="76"/>
                  </a:cubicBezTo>
                  <a:cubicBezTo>
                    <a:pt x="48" y="76"/>
                    <a:pt x="50" y="75"/>
                    <a:pt x="53" y="75"/>
                  </a:cubicBezTo>
                  <a:cubicBezTo>
                    <a:pt x="57" y="85"/>
                    <a:pt x="50" y="93"/>
                    <a:pt x="50" y="93"/>
                  </a:cubicBezTo>
                  <a:cubicBezTo>
                    <a:pt x="67" y="87"/>
                    <a:pt x="68" y="77"/>
                    <a:pt x="68" y="70"/>
                  </a:cubicBezTo>
                  <a:cubicBezTo>
                    <a:pt x="76" y="66"/>
                    <a:pt x="82" y="61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49"/>
                    <a:pt x="90" y="44"/>
                    <a:pt x="90" y="38"/>
                  </a:cubicBezTo>
                  <a:close/>
                  <a:moveTo>
                    <a:pt x="18" y="44"/>
                  </a:moveTo>
                  <a:cubicBezTo>
                    <a:pt x="15" y="44"/>
                    <a:pt x="12" y="41"/>
                    <a:pt x="12" y="38"/>
                  </a:cubicBezTo>
                  <a:cubicBezTo>
                    <a:pt x="12" y="35"/>
                    <a:pt x="15" y="32"/>
                    <a:pt x="18" y="32"/>
                  </a:cubicBezTo>
                  <a:cubicBezTo>
                    <a:pt x="22" y="32"/>
                    <a:pt x="25" y="35"/>
                    <a:pt x="25" y="38"/>
                  </a:cubicBezTo>
                  <a:cubicBezTo>
                    <a:pt x="25" y="41"/>
                    <a:pt x="22" y="44"/>
                    <a:pt x="18" y="44"/>
                  </a:cubicBezTo>
                  <a:close/>
                  <a:moveTo>
                    <a:pt x="45" y="44"/>
                  </a:moveTo>
                  <a:cubicBezTo>
                    <a:pt x="41" y="44"/>
                    <a:pt x="39" y="41"/>
                    <a:pt x="39" y="38"/>
                  </a:cubicBezTo>
                  <a:cubicBezTo>
                    <a:pt x="39" y="35"/>
                    <a:pt x="41" y="32"/>
                    <a:pt x="45" y="32"/>
                  </a:cubicBezTo>
                  <a:cubicBezTo>
                    <a:pt x="48" y="32"/>
                    <a:pt x="51" y="35"/>
                    <a:pt x="51" y="38"/>
                  </a:cubicBezTo>
                  <a:cubicBezTo>
                    <a:pt x="51" y="41"/>
                    <a:pt x="48" y="44"/>
                    <a:pt x="45" y="44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1"/>
                    <a:pt x="65" y="38"/>
                  </a:cubicBezTo>
                  <a:cubicBezTo>
                    <a:pt x="65" y="35"/>
                    <a:pt x="68" y="32"/>
                    <a:pt x="71" y="32"/>
                  </a:cubicBezTo>
                  <a:cubicBezTo>
                    <a:pt x="75" y="32"/>
                    <a:pt x="77" y="35"/>
                    <a:pt x="77" y="38"/>
                  </a:cubicBezTo>
                  <a:cubicBezTo>
                    <a:pt x="77" y="41"/>
                    <a:pt x="75" y="44"/>
                    <a:pt x="71" y="44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9" name="Freeform 37"/>
          <p:cNvSpPr>
            <a:spLocks/>
          </p:cNvSpPr>
          <p:nvPr/>
        </p:nvSpPr>
        <p:spPr bwMode="auto">
          <a:xfrm>
            <a:off x="307381" y="2374902"/>
            <a:ext cx="2786571" cy="50527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E7996"/>
          </a:solidFill>
          <a:ln>
            <a:solidFill>
              <a:srgbClr val="2E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ko-KR" altLang="en-US" b="1" dirty="0">
              <a:ln>
                <a:solidFill>
                  <a:srgbClr val="2E7996">
                    <a:alpha val="0"/>
                  </a:srgb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307381" y="2880176"/>
            <a:ext cx="2786571" cy="195729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2E7996"/>
            </a:solidFill>
            <a:round/>
            <a:headEnd/>
            <a:tailEnd/>
          </a:ln>
          <a:extLst/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 분석 리포트</a:t>
            </a:r>
            <a:endParaRPr lang="en-US" altLang="ko-KR" sz="1600" dirty="0">
              <a:ln>
                <a:solidFill>
                  <a:srgbClr val="2E7996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뉴스기사</a:t>
            </a:r>
            <a:r>
              <a:rPr lang="en-US" altLang="ko-KR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금리</a:t>
            </a:r>
            <a:r>
              <a:rPr lang="en-US" altLang="ko-KR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의사록</a:t>
            </a:r>
            <a:endParaRPr lang="en-US" altLang="ko-KR" sz="1600" dirty="0">
              <a:ln>
                <a:solidFill>
                  <a:srgbClr val="2E7996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콜금리</a:t>
            </a:r>
            <a:r>
              <a:rPr lang="en-US" altLang="ko-KR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n>
                  <a:solidFill>
                    <a:srgbClr val="2E7996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기준금리</a:t>
            </a:r>
            <a:endParaRPr lang="ko-KR" altLang="en-US" sz="1600" dirty="0">
              <a:ln>
                <a:solidFill>
                  <a:srgbClr val="2E7996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2348" y="4153948"/>
            <a:ext cx="473506" cy="423583"/>
            <a:chOff x="2372348" y="4153948"/>
            <a:chExt cx="473506" cy="423583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2. </a:t>
            </a:r>
            <a:r>
              <a:rPr lang="ko-KR" altLang="en-US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접근방법</a:t>
            </a:r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2982731" y="2472701"/>
            <a:ext cx="308672" cy="40444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55532" y="2472702"/>
            <a:ext cx="308672" cy="40444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63086" y="2987943"/>
            <a:ext cx="2754337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채권분석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61171" y="3443695"/>
            <a:ext cx="2756252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 투자 전략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금리전망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채권시황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763085" y="5480543"/>
            <a:ext cx="2754337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00788" y="1488573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859709"/>
            <a:ext cx="5417602" cy="513294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채권분석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리포트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8" y="2945493"/>
            <a:ext cx="2906186" cy="29061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84036" y="3498575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2008.04-2020.12 3,873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80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34" t="17778" r="21274" b="15091"/>
          <a:stretch/>
        </p:blipFill>
        <p:spPr>
          <a:xfrm>
            <a:off x="208080" y="2049880"/>
            <a:ext cx="8707320" cy="45990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8080" y="1430569"/>
            <a:ext cx="4363920" cy="5132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채권 분석 리포트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4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63086" y="2987943"/>
            <a:ext cx="2754337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뉴스기사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61171" y="3774997"/>
            <a:ext cx="2756252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금리</a:t>
            </a:r>
            <a:r>
              <a:rPr lang="en-US" altLang="ko-KR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키워드로 추출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연합인포멕스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연합뉴스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err="1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이데일리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4763085" y="5480543"/>
            <a:ext cx="2754337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00788" y="1488573"/>
            <a:ext cx="4723887" cy="371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534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2912" y="1859709"/>
            <a:ext cx="5417602" cy="513294"/>
          </a:xfrm>
          <a:prstGeom prst="rect">
            <a:avLst/>
          </a:prstGeom>
          <a:solidFill>
            <a:srgbClr val="2E7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뉴스 기사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2-1) </a:t>
            </a:r>
            <a:r>
              <a:rPr lang="ko-KR" altLang="en-US" dirty="0" smtClean="0">
                <a:ln>
                  <a:solidFill>
                    <a:srgbClr val="2E7996">
                      <a:alpha val="0"/>
                    </a:srgbClr>
                  </a:solidFill>
                </a:ln>
              </a:rPr>
              <a:t>데이터 수집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0" y="2820263"/>
            <a:ext cx="4387603" cy="3027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0784" y="3498575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2005.01-2021.01 105,446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07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</TotalTime>
  <Words>333</Words>
  <Application>Microsoft Office PowerPoint</Application>
  <PresentationFormat>화면 슬라이드 쇼(4:3)</PresentationFormat>
  <Paragraphs>126</Paragraphs>
  <Slides>29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HY견고딕</vt:lpstr>
      <vt:lpstr>나눔고딕 ExtraBold</vt:lpstr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1. 프로젝트 목적</vt:lpstr>
      <vt:lpstr>1. 프로젝트 목적</vt:lpstr>
      <vt:lpstr>1. 프로젝트 목적</vt:lpstr>
      <vt:lpstr>2. 접근방법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2-1) 데이터 수집</vt:lpstr>
      <vt:lpstr>2-2) 텍스트 전처리</vt:lpstr>
      <vt:lpstr>2-2) 텍스트 전처리</vt:lpstr>
      <vt:lpstr>2-2) 텍스트 전처리</vt:lpstr>
      <vt:lpstr>2-2) 텍스트 전처리</vt:lpstr>
      <vt:lpstr>2-3) 텍스트 분석</vt:lpstr>
      <vt:lpstr>2-3) 텍스트 분석</vt:lpstr>
      <vt:lpstr>2-3) 텍스트 분석</vt:lpstr>
      <vt:lpstr>2-3) 텍스트 분석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Infogram New PC</dc:creator>
  <cp:lastModifiedBy>687</cp:lastModifiedBy>
  <cp:revision>66</cp:revision>
  <dcterms:created xsi:type="dcterms:W3CDTF">2016-06-17T10:40:38Z</dcterms:created>
  <dcterms:modified xsi:type="dcterms:W3CDTF">2021-01-08T07:28:03Z</dcterms:modified>
</cp:coreProperties>
</file>